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559675" cy="1069181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91"/>
    <a:srgbClr val="008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66" autoAdjust="0"/>
    <p:restoredTop sz="94660"/>
  </p:normalViewPr>
  <p:slideViewPr>
    <p:cSldViewPr>
      <p:cViewPr>
        <p:scale>
          <a:sx n="70" d="100"/>
          <a:sy n="70" d="100"/>
        </p:scale>
        <p:origin x="48" y="-2298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3852" y="1"/>
            <a:ext cx="2972547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B2605-E752-45CC-A187-C50FFB80E5C6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44725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480" y="4777612"/>
            <a:ext cx="5487041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72547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3852" y="9428243"/>
            <a:ext cx="2972547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CFA3E-9E6B-4AA2-99BE-43D6DB4F3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725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CFA3E-9E6B-4AA2-99BE-43D6DB4F3DB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830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3"/>
            <a:ext cx="6425724" cy="229181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712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3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8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r>
              <a:rPr lang="en-US" dirty="0" err="1" smtClean="0"/>
              <a:t>gstyle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428169"/>
            <a:ext cx="1700927" cy="912269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428169"/>
            <a:ext cx="4976786" cy="91226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1"/>
            <a:ext cx="6425724" cy="2123513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7"/>
            <a:ext cx="6425724" cy="2338833"/>
          </a:xfrm>
        </p:spPr>
        <p:txBody>
          <a:bodyPr anchor="b"/>
          <a:lstStyle>
            <a:lvl1pPr marL="0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1pPr>
            <a:lvl2pPr marL="71277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7"/>
            <a:ext cx="3338856" cy="7056102"/>
          </a:xfrm>
        </p:spPr>
        <p:txBody>
          <a:bodyPr/>
          <a:lstStyle>
            <a:lvl1pPr>
              <a:defRPr sz="4365"/>
            </a:lvl1pPr>
            <a:lvl2pPr>
              <a:defRPr sz="3742"/>
            </a:lvl2pPr>
            <a:lvl3pPr>
              <a:defRPr sz="3118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7"/>
            <a:ext cx="3338856" cy="7056102"/>
          </a:xfrm>
        </p:spPr>
        <p:txBody>
          <a:bodyPr/>
          <a:lstStyle>
            <a:lvl1pPr>
              <a:defRPr sz="4365"/>
            </a:lvl1pPr>
            <a:lvl2pPr>
              <a:defRPr sz="3742"/>
            </a:lvl2pPr>
            <a:lvl3pPr>
              <a:defRPr sz="3118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93284"/>
            <a:ext cx="3340169" cy="997407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390691"/>
            <a:ext cx="3340169" cy="6160168"/>
          </a:xfrm>
        </p:spPr>
        <p:txBody>
          <a:bodyPr/>
          <a:lstStyle>
            <a:lvl1pPr>
              <a:defRPr sz="3742"/>
            </a:lvl1pPr>
            <a:lvl2pPr>
              <a:defRPr sz="3118"/>
            </a:lvl2pPr>
            <a:lvl3pPr>
              <a:defRPr sz="2806"/>
            </a:lvl3pPr>
            <a:lvl4pPr>
              <a:defRPr sz="2494"/>
            </a:lvl4pPr>
            <a:lvl5pPr>
              <a:defRPr sz="2494"/>
            </a:lvl5pPr>
            <a:lvl6pPr>
              <a:defRPr sz="2494"/>
            </a:lvl6pPr>
            <a:lvl7pPr>
              <a:defRPr sz="2494"/>
            </a:lvl7pPr>
            <a:lvl8pPr>
              <a:defRPr sz="2494"/>
            </a:lvl8pPr>
            <a:lvl9pPr>
              <a:defRPr sz="249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0" y="2393284"/>
            <a:ext cx="3341481" cy="997407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0" y="3390691"/>
            <a:ext cx="3341481" cy="6160168"/>
          </a:xfrm>
        </p:spPr>
        <p:txBody>
          <a:bodyPr/>
          <a:lstStyle>
            <a:lvl1pPr>
              <a:defRPr sz="3742"/>
            </a:lvl1pPr>
            <a:lvl2pPr>
              <a:defRPr sz="3118"/>
            </a:lvl2pPr>
            <a:lvl3pPr>
              <a:defRPr sz="2806"/>
            </a:lvl3pPr>
            <a:lvl4pPr>
              <a:defRPr sz="2494"/>
            </a:lvl4pPr>
            <a:lvl5pPr>
              <a:defRPr sz="2494"/>
            </a:lvl5pPr>
            <a:lvl6pPr>
              <a:defRPr sz="2494"/>
            </a:lvl6pPr>
            <a:lvl7pPr>
              <a:defRPr sz="2494"/>
            </a:lvl7pPr>
            <a:lvl8pPr>
              <a:defRPr sz="2494"/>
            </a:lvl8pPr>
            <a:lvl9pPr>
              <a:defRPr sz="249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8" cy="9125166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2183"/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0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2183"/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7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7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724C-E7A2-4A6D-A4BD-CDB6C1C03172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909727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7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A10D-7D5E-4932-A76F-CD1632FD3D9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25550" rtl="0" eaLnBrk="1" latinLnBrk="0" hangingPunct="1"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1425550" rtl="0" eaLnBrk="1" latinLnBrk="0" hangingPunct="1">
        <a:spcBef>
          <a:spcPct val="20000"/>
        </a:spcBef>
        <a:buFont typeface="Arial" pitchFamily="34" charset="0"/>
        <a:buChar char="•"/>
        <a:defRPr sz="4989" kern="1200">
          <a:solidFill>
            <a:schemeClr val="tx1"/>
          </a:solidFill>
          <a:latin typeface="+mn-lt"/>
          <a:ea typeface="+mn-ea"/>
          <a:cs typeface="+mn-cs"/>
        </a:defRPr>
      </a:lvl1pPr>
      <a:lvl2pPr marL="1158259" indent="-445484" algn="l" defTabSz="1425550" rtl="0" eaLnBrk="1" latinLnBrk="0" hangingPunct="1">
        <a:spcBef>
          <a:spcPct val="20000"/>
        </a:spcBef>
        <a:buFont typeface="Arial" pitchFamily="34" charset="0"/>
        <a:buChar char="–"/>
        <a:defRPr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spcBef>
          <a:spcPct val="20000"/>
        </a:spcBef>
        <a:buFont typeface="Arial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spcBef>
          <a:spcPct val="20000"/>
        </a:spcBef>
        <a:buFont typeface="Arial" pitchFamily="34" charset="0"/>
        <a:buChar char="–"/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spcBef>
          <a:spcPct val="20000"/>
        </a:spcBef>
        <a:buFont typeface="Arial" pitchFamily="34" charset="0"/>
        <a:buChar char="»"/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spcBef>
          <a:spcPct val="20000"/>
        </a:spcBef>
        <a:buFont typeface="Arial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spcBef>
          <a:spcPct val="20000"/>
        </a:spcBef>
        <a:buFont typeface="Arial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spcBef>
          <a:spcPct val="20000"/>
        </a:spcBef>
        <a:buFont typeface="Arial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spcBef>
          <a:spcPct val="20000"/>
        </a:spcBef>
        <a:buFont typeface="Arial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565200" y="9385454"/>
            <a:ext cx="6426000" cy="1015664"/>
          </a:xfrm>
          <a:prstGeom prst="rect">
            <a:avLst/>
          </a:prstGeom>
          <a:solidFill>
            <a:srgbClr val="0056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" t="650" r="5446" b="626"/>
          <a:stretch/>
        </p:blipFill>
        <p:spPr>
          <a:xfrm>
            <a:off x="6132633" y="9481972"/>
            <a:ext cx="752194" cy="810055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06" t="41998" b="14229"/>
          <a:stretch/>
        </p:blipFill>
        <p:spPr>
          <a:xfrm>
            <a:off x="-1638" y="228053"/>
            <a:ext cx="7559675" cy="3352395"/>
          </a:xfrm>
          <a:prstGeom prst="rect">
            <a:avLst/>
          </a:prstGeom>
        </p:spPr>
      </p:pic>
      <p:sp>
        <p:nvSpPr>
          <p:cNvPr id="27" name="TextovéPole 26"/>
          <p:cNvSpPr txBox="1"/>
          <p:nvPr/>
        </p:nvSpPr>
        <p:spPr>
          <a:xfrm>
            <a:off x="3347789" y="1992614"/>
            <a:ext cx="3132120" cy="900000"/>
          </a:xfrm>
          <a:prstGeom prst="rect">
            <a:avLst/>
          </a:prstGeom>
          <a:solidFill>
            <a:schemeClr val="bg1"/>
          </a:solidFill>
        </p:spPr>
        <p:txBody>
          <a:bodyPr wrap="square" lIns="63731" tIns="31865" rIns="63731" bIns="31865" rtlCol="0">
            <a:spAutoFit/>
          </a:bodyPr>
          <a:lstStyle/>
          <a:p>
            <a:endParaRPr lang="cs-CZ" sz="2600" dirty="0">
              <a:solidFill>
                <a:srgbClr val="009B9C"/>
              </a:solidFill>
              <a:latin typeface="Bosch Office Sans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240" y="-321461"/>
            <a:ext cx="2052000" cy="1632273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3494470" y="2092735"/>
            <a:ext cx="2937540" cy="556795"/>
          </a:xfrm>
          <a:prstGeom prst="rect">
            <a:avLst/>
          </a:prstGeom>
          <a:noFill/>
        </p:spPr>
        <p:txBody>
          <a:bodyPr wrap="square" lIns="63731" tIns="31865" rIns="63731" bIns="31865" rtlCol="0">
            <a:spAutoFit/>
          </a:bodyPr>
          <a:lstStyle/>
          <a:p>
            <a:r>
              <a:rPr lang="cs-CZ" sz="1600" dirty="0" smtClean="0">
                <a:solidFill>
                  <a:srgbClr val="005691"/>
                </a:solidFill>
              </a:rPr>
              <a:t>Vítejte ve světě, kde Vaše nápady určují budoucnost.</a:t>
            </a:r>
            <a:endParaRPr lang="cs-CZ" sz="1600" dirty="0">
              <a:solidFill>
                <a:srgbClr val="00569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25549" y="2696855"/>
            <a:ext cx="2734126" cy="536400"/>
          </a:xfrm>
          <a:prstGeom prst="rect">
            <a:avLst/>
          </a:prstGeom>
          <a:solidFill>
            <a:srgbClr val="005691"/>
          </a:solidFill>
        </p:spPr>
        <p:txBody>
          <a:bodyPr wrap="square" lIns="63731" tIns="31865" rIns="63731" bIns="31865" rtlCol="0">
            <a:spAutoFit/>
          </a:bodyPr>
          <a:lstStyle/>
          <a:p>
            <a:endParaRPr lang="cs-CZ" sz="2600" dirty="0">
              <a:solidFill>
                <a:srgbClr val="009B9C"/>
              </a:solidFill>
              <a:latin typeface="Bosch Office Sans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825549" y="2891248"/>
            <a:ext cx="2554688" cy="295185"/>
          </a:xfrm>
          <a:prstGeom prst="rect">
            <a:avLst/>
          </a:prstGeom>
          <a:noFill/>
        </p:spPr>
        <p:txBody>
          <a:bodyPr wrap="square" lIns="63731" tIns="31865" rIns="63731" bIns="31865" rtlCol="0">
            <a:spAutoFit/>
          </a:bodyPr>
          <a:lstStyle/>
          <a:p>
            <a:pPr algn="ctr"/>
            <a:r>
              <a:rPr lang="cs-CZ" sz="1500" dirty="0" err="1" smtClean="0">
                <a:solidFill>
                  <a:schemeClr val="bg1"/>
                </a:solidFill>
                <a:latin typeface="Bosch Sans Light" panose="020B0504020202020204" pitchFamily="34" charset="0"/>
              </a:rPr>
              <a:t>Let´s</a:t>
            </a:r>
            <a:r>
              <a:rPr lang="cs-CZ" sz="1500" dirty="0" smtClean="0">
                <a:solidFill>
                  <a:schemeClr val="bg1"/>
                </a:solidFill>
                <a:latin typeface="Bosch Sans Light" panose="020B0504020202020204" pitchFamily="34" charset="0"/>
              </a:rPr>
              <a:t> </a:t>
            </a:r>
            <a:r>
              <a:rPr lang="cs-CZ" sz="1500" dirty="0" err="1" smtClean="0">
                <a:solidFill>
                  <a:schemeClr val="bg1"/>
                </a:solidFill>
                <a:latin typeface="Bosch Sans Light" panose="020B0504020202020204" pitchFamily="34" charset="0"/>
              </a:rPr>
              <a:t>be</a:t>
            </a:r>
            <a:r>
              <a:rPr lang="cs-CZ" sz="1500" dirty="0" smtClean="0">
                <a:solidFill>
                  <a:schemeClr val="bg1"/>
                </a:solidFill>
                <a:latin typeface="Bosch Sans Light" panose="020B0504020202020204" pitchFamily="34" charset="0"/>
              </a:rPr>
              <a:t> </a:t>
            </a:r>
            <a:r>
              <a:rPr lang="cs-CZ" sz="1500" dirty="0" err="1" smtClean="0">
                <a:solidFill>
                  <a:schemeClr val="bg1"/>
                </a:solidFill>
                <a:latin typeface="Bosch Sans Light" panose="020B0504020202020204" pitchFamily="34" charset="0"/>
              </a:rPr>
              <a:t>remarkable</a:t>
            </a:r>
            <a:r>
              <a:rPr lang="cs-CZ" sz="1500" dirty="0" smtClean="0">
                <a:solidFill>
                  <a:schemeClr val="bg1"/>
                </a:solidFill>
                <a:latin typeface="Bosch Sans Light" panose="020B0504020202020204" pitchFamily="34" charset="0"/>
              </a:rPr>
              <a:t>.</a:t>
            </a:r>
            <a:endParaRPr lang="cs-CZ" sz="1500" dirty="0">
              <a:solidFill>
                <a:schemeClr val="bg1"/>
              </a:solidFill>
              <a:latin typeface="Bosch Sans Light" panose="020B0504020202020204" pitchFamily="34" charset="0"/>
              <a:ea typeface="MS PGothic" pitchFamily="34" charset="-128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825549" y="2696855"/>
            <a:ext cx="1654360" cy="19439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890494" y="2672950"/>
            <a:ext cx="15479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solidFill>
                  <a:schemeClr val="bg1"/>
                </a:solidFill>
                <a:latin typeface="Bosch Office Sans" panose="020B0604020202020204" pitchFamily="34" charset="0"/>
              </a:rPr>
              <a:t>www.kariera.bosch.cz</a:t>
            </a:r>
            <a:endParaRPr lang="cs-CZ" sz="1000" b="1" dirty="0">
              <a:solidFill>
                <a:schemeClr val="bg1"/>
              </a:solidFill>
              <a:latin typeface="Bosch Office Sans" panose="020B0604020202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47261" y="9431621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b="1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Kontakt: </a:t>
            </a:r>
            <a:r>
              <a:rPr lang="cs-CZ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</a:br>
            <a:r>
              <a:rPr lang="de-DE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BOSCH DIESEL s.r.o.</a:t>
            </a:r>
            <a:endParaRPr lang="cs-CZ" sz="900" dirty="0">
              <a:solidFill>
                <a:schemeClr val="bg1"/>
              </a:solidFill>
              <a:latin typeface="Bosch Office Sans" panose="020B0604020202020204" pitchFamily="34" charset="0"/>
              <a:cs typeface="Arial" panose="020B0604020202020204" pitchFamily="34" charset="0"/>
            </a:endParaRPr>
          </a:p>
          <a:p>
            <a:r>
              <a:rPr lang="cs-CZ" sz="900" dirty="0" smtClean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Gabriela Skálová</a:t>
            </a:r>
            <a:endParaRPr lang="cs-CZ" sz="900" dirty="0">
              <a:solidFill>
                <a:schemeClr val="bg1"/>
              </a:solidFill>
              <a:latin typeface="Bosch Office Sans" panose="020B0604020202020204" pitchFamily="34" charset="0"/>
              <a:cs typeface="Arial" panose="020B0604020202020204" pitchFamily="34" charset="0"/>
            </a:endParaRPr>
          </a:p>
          <a:p>
            <a:r>
              <a:rPr lang="de-DE" sz="900" dirty="0" smtClean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Tel:</a:t>
            </a:r>
            <a:r>
              <a:rPr lang="cs-CZ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 +420 </a:t>
            </a:r>
            <a:r>
              <a:rPr lang="cs-CZ" sz="900" dirty="0" smtClean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567 583 660</a:t>
            </a:r>
          </a:p>
          <a:p>
            <a:r>
              <a:rPr lang="de-DE" sz="900" dirty="0" err="1" smtClean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de-DE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900" dirty="0" smtClean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Gabriela.Skalova@cz.bosch.com</a:t>
            </a:r>
            <a:endParaRPr lang="cs-CZ" sz="900" dirty="0">
              <a:solidFill>
                <a:schemeClr val="bg1"/>
              </a:solidFill>
              <a:latin typeface="Bosch Office Sans" panose="020B0604020202020204" pitchFamily="34" charset="0"/>
              <a:cs typeface="Arial" panose="020B0604020202020204" pitchFamily="34" charset="0"/>
            </a:endParaRPr>
          </a:p>
          <a:p>
            <a:r>
              <a:rPr lang="cs-CZ" sz="900" dirty="0" smtClean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Adresa</a:t>
            </a:r>
            <a:r>
              <a:rPr lang="cs-CZ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: Jihlava, </a:t>
            </a:r>
            <a:r>
              <a:rPr lang="de-DE" sz="900" dirty="0" err="1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Pávov</a:t>
            </a:r>
            <a:r>
              <a:rPr lang="de-DE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 121</a:t>
            </a:r>
            <a:r>
              <a:rPr lang="cs-CZ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586 01</a:t>
            </a:r>
            <a:r>
              <a:rPr lang="cs-CZ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900" dirty="0" err="1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Česká</a:t>
            </a:r>
            <a:r>
              <a:rPr lang="de-DE" sz="900" dirty="0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err="1">
                <a:solidFill>
                  <a:schemeClr val="bg1"/>
                </a:solidFill>
                <a:latin typeface="Bosch Office Sans" panose="020B0604020202020204" pitchFamily="34" charset="0"/>
                <a:cs typeface="Arial" panose="020B0604020202020204" pitchFamily="34" charset="0"/>
              </a:rPr>
              <a:t>republika</a:t>
            </a:r>
            <a:endParaRPr lang="cs-CZ" sz="900" dirty="0">
              <a:solidFill>
                <a:schemeClr val="bg1"/>
              </a:solidFill>
              <a:latin typeface="Bosch Office Sans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565200" y="3937496"/>
            <a:ext cx="14173979" cy="86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805" tIns="45401" rIns="90805" bIns="45401" anchor="b" anchorCtr="0">
            <a:spAutoFit/>
          </a:bodyPr>
          <a:lstStyle>
            <a:lvl1pPr eaLnBrk="0" hangingPunct="0">
              <a:defRPr sz="59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59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59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59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59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defTabSz="149542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defTabSz="149542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defTabSz="149542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defTabSz="149542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cs-CZ" sz="2500" b="1" dirty="0" smtClean="0">
                <a:solidFill>
                  <a:srgbClr val="005691"/>
                </a:solidFill>
                <a:latin typeface="Bosch Office Sans" panose="020B0604020202020204" pitchFamily="34" charset="0"/>
              </a:rPr>
              <a:t>Praktikant/</a:t>
            </a:r>
            <a:r>
              <a:rPr lang="cs-CZ" sz="2500" b="1" dirty="0" err="1" smtClean="0">
                <a:solidFill>
                  <a:srgbClr val="005691"/>
                </a:solidFill>
                <a:latin typeface="Bosch Office Sans" panose="020B0604020202020204" pitchFamily="34" charset="0"/>
              </a:rPr>
              <a:t>ka</a:t>
            </a:r>
            <a:endParaRPr lang="cs-CZ" sz="2500" b="1" dirty="0" smtClean="0">
              <a:solidFill>
                <a:srgbClr val="005691"/>
              </a:solidFill>
              <a:latin typeface="Bosch Office Sans" panose="020B0604020202020204" pitchFamily="34" charset="0"/>
            </a:endParaRPr>
          </a:p>
          <a:p>
            <a:pPr eaLnBrk="1" hangingPunct="1"/>
            <a:r>
              <a:rPr lang="cs-CZ" sz="2500" b="1" dirty="0" smtClean="0">
                <a:solidFill>
                  <a:srgbClr val="005691"/>
                </a:solidFill>
                <a:latin typeface="Bosch Office Sans" panose="020B0604020202020204" pitchFamily="34" charset="0"/>
              </a:rPr>
              <a:t>Podpora oddělení informatiky</a:t>
            </a:r>
            <a:endParaRPr lang="de-DE" sz="1500" dirty="0">
              <a:solidFill>
                <a:srgbClr val="08427E"/>
              </a:solidFill>
              <a:latin typeface="Bosch Office Sans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88068" y="5558547"/>
            <a:ext cx="6427172" cy="3449895"/>
          </a:xfrm>
          <a:prstGeom prst="rect">
            <a:avLst/>
          </a:prstGeom>
          <a:noFill/>
        </p:spPr>
        <p:txBody>
          <a:bodyPr wrap="square" lIns="63731" tIns="31865" rIns="63731" bIns="31865" rtlCol="0">
            <a:spAutoFit/>
          </a:bodyPr>
          <a:lstStyle/>
          <a:p>
            <a:r>
              <a:rPr lang="cs-CZ" sz="1000" b="1" dirty="0" smtClean="0">
                <a:solidFill>
                  <a:srgbClr val="003264"/>
                </a:solidFill>
                <a:latin typeface="Bosch Office Sans" panose="020B0604020202020204" pitchFamily="34" charset="0"/>
              </a:rPr>
              <a:t>Co vám nabízíme?</a:t>
            </a:r>
            <a:endParaRPr lang="cs-CZ" sz="1000" b="1" dirty="0">
              <a:solidFill>
                <a:srgbClr val="003264"/>
              </a:solidFill>
              <a:latin typeface="Bosch Office Sans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00" dirty="0">
                <a:latin typeface="Bosch Office Sans" panose="020B0604020202020204" pitchFamily="34" charset="0"/>
              </a:rPr>
              <a:t>Z</a:t>
            </a:r>
            <a:r>
              <a:rPr lang="cs-CZ" sz="1000" dirty="0" smtClean="0">
                <a:latin typeface="Bosch Office Sans" panose="020B0604020202020204" pitchFamily="34" charset="0"/>
              </a:rPr>
              <a:t>ajímavou a dynamickou práci v moderním pracovním prostředí s příjemným kolektivem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00" dirty="0">
                <a:latin typeface="Bosch Office Sans" panose="020B0604020202020204" pitchFamily="34" charset="0"/>
              </a:rPr>
              <a:t>D</a:t>
            </a:r>
            <a:r>
              <a:rPr lang="cs-CZ" sz="1000" dirty="0" smtClean="0">
                <a:latin typeface="Bosch Office Sans" panose="020B0604020202020204" pitchFamily="34" charset="0"/>
              </a:rPr>
              <a:t>ůkladné individuální zaškolení při nástupu zkušeným kolegou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00" dirty="0">
                <a:latin typeface="Bosch Office Sans" panose="020B0604020202020204" pitchFamily="34" charset="0"/>
              </a:rPr>
              <a:t>Z</a:t>
            </a:r>
            <a:r>
              <a:rPr lang="cs-CZ" sz="1000" dirty="0" smtClean="0">
                <a:latin typeface="Bosch Office Sans" panose="020B0604020202020204" pitchFamily="34" charset="0"/>
              </a:rPr>
              <a:t>aměstnanecké benefity (např. dotované závodní stravování, slevy </a:t>
            </a:r>
            <a:r>
              <a:rPr lang="cs-CZ" sz="1000" dirty="0">
                <a:latin typeface="Bosch Office Sans" panose="020B0604020202020204" pitchFamily="34" charset="0"/>
              </a:rPr>
              <a:t>u</a:t>
            </a:r>
            <a:r>
              <a:rPr lang="cs-CZ" sz="1000" dirty="0" smtClean="0">
                <a:latin typeface="Bosch Office Sans" panose="020B0604020202020204" pitchFamily="34" charset="0"/>
              </a:rPr>
              <a:t> smluvních partnerů)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00" dirty="0">
                <a:latin typeface="Bosch Office Sans" panose="020B0604020202020204" pitchFamily="34" charset="0"/>
              </a:rPr>
              <a:t>P</a:t>
            </a:r>
            <a:r>
              <a:rPr lang="cs-CZ" sz="1000" dirty="0" smtClean="0">
                <a:latin typeface="Bosch Office Sans" panose="020B0604020202020204" pitchFamily="34" charset="0"/>
              </a:rPr>
              <a:t>ružnou pracovní dobu </a:t>
            </a:r>
            <a:r>
              <a:rPr lang="cs-CZ" sz="1000" dirty="0">
                <a:latin typeface="Bosch Office Sans" panose="020B0604020202020204" pitchFamily="34" charset="0"/>
              </a:rPr>
              <a:t>přizpůsobenou Vašemu rozvrhu</a:t>
            </a:r>
            <a:endParaRPr lang="cs-CZ" sz="1000" dirty="0" smtClean="0">
              <a:latin typeface="Bosch Office Sans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00" dirty="0" smtClean="0"/>
              <a:t>Pracovní smlouvu na </a:t>
            </a:r>
            <a:r>
              <a:rPr lang="cs-CZ" sz="1000" dirty="0"/>
              <a:t>DPČ/max. 80 hodin měsíčně</a:t>
            </a:r>
            <a:endParaRPr lang="cs-CZ" sz="1000" dirty="0" smtClean="0">
              <a:latin typeface="Bosch Office Sans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00" dirty="0">
                <a:latin typeface="Bosch Office Sans" panose="020B0604020202020204" pitchFamily="34" charset="0"/>
              </a:rPr>
              <a:t>D</a:t>
            </a:r>
            <a:r>
              <a:rPr lang="cs-CZ" sz="1000" dirty="0" smtClean="0">
                <a:latin typeface="Bosch Office Sans" panose="020B0604020202020204" pitchFamily="34" charset="0"/>
              </a:rPr>
              <a:t>louhodobou </a:t>
            </a:r>
            <a:r>
              <a:rPr lang="cs-CZ" sz="1000" dirty="0">
                <a:latin typeface="Bosch Office Sans" panose="020B0604020202020204" pitchFamily="34" charset="0"/>
              </a:rPr>
              <a:t>spolupráci, popř. zpracování bakalářské nebo diplomové </a:t>
            </a:r>
            <a:r>
              <a:rPr lang="cs-CZ" sz="1000" dirty="0" smtClean="0">
                <a:latin typeface="Bosch Office Sans" panose="020B0604020202020204" pitchFamily="34" charset="0"/>
              </a:rPr>
              <a:t>práce</a:t>
            </a:r>
          </a:p>
          <a:p>
            <a:pPr algn="just"/>
            <a:r>
              <a:rPr lang="cs-CZ" sz="1000" dirty="0" smtClean="0">
                <a:latin typeface="Bosch Office Sans" panose="020B0604020202020204" pitchFamily="34" charset="0"/>
              </a:rPr>
              <a:t> </a:t>
            </a:r>
            <a:endParaRPr lang="cs-CZ" sz="1000" dirty="0">
              <a:latin typeface="Bosch Office Sans" panose="020B0604020202020204" pitchFamily="34" charset="0"/>
            </a:endParaRPr>
          </a:p>
          <a:p>
            <a:r>
              <a:rPr lang="cs-CZ" sz="1000" b="1" dirty="0" smtClean="0">
                <a:solidFill>
                  <a:srgbClr val="003264"/>
                </a:solidFill>
                <a:latin typeface="Bosch Office Sans" panose="020B0604020202020204" pitchFamily="34" charset="0"/>
              </a:rPr>
              <a:t>Co u nás budete dělat?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 smtClean="0">
                <a:latin typeface="+mj-lt"/>
              </a:rPr>
              <a:t>IT podpora koncových uživatelů (</a:t>
            </a:r>
            <a:r>
              <a:rPr lang="cs-CZ" sz="1000" dirty="0" err="1" smtClean="0">
                <a:latin typeface="+mj-lt"/>
              </a:rPr>
              <a:t>HelpDesk</a:t>
            </a:r>
            <a:r>
              <a:rPr lang="cs-CZ" sz="1000" dirty="0" smtClean="0">
                <a:latin typeface="+mj-lt"/>
              </a:rPr>
              <a:t>)</a:t>
            </a:r>
            <a:endParaRPr lang="cs-CZ" sz="10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+mj-lt"/>
              </a:rPr>
              <a:t>Zpracování administrativních činností v </a:t>
            </a:r>
            <a:r>
              <a:rPr lang="cs-CZ" sz="1000" dirty="0" smtClean="0">
                <a:latin typeface="+mj-lt"/>
              </a:rPr>
              <a:t>oblasti IT</a:t>
            </a:r>
            <a:endParaRPr lang="cs-CZ" sz="10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+mj-lt"/>
              </a:rPr>
              <a:t>Komunikace </a:t>
            </a:r>
            <a:r>
              <a:rPr lang="cs-CZ" sz="1000" dirty="0" smtClean="0">
                <a:latin typeface="+mj-lt"/>
              </a:rPr>
              <a:t>s interními zákazníky</a:t>
            </a:r>
            <a:endParaRPr lang="cs-CZ" sz="10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+mj-lt"/>
              </a:rPr>
              <a:t>Podpora projektů na </a:t>
            </a:r>
            <a:r>
              <a:rPr lang="cs-CZ" sz="1000" dirty="0" smtClean="0">
                <a:latin typeface="+mj-lt"/>
              </a:rPr>
              <a:t>oddělení 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 smtClean="0">
                <a:latin typeface="+mj-lt"/>
              </a:rPr>
              <a:t>Instalace a správa IT techniky (platforma Windows)</a:t>
            </a:r>
            <a:endParaRPr lang="cs-CZ" sz="1000" dirty="0">
              <a:latin typeface="+mj-lt"/>
            </a:endParaRPr>
          </a:p>
          <a:p>
            <a:endParaRPr lang="cs-CZ" sz="1000" b="1" dirty="0" smtClean="0">
              <a:solidFill>
                <a:srgbClr val="003264"/>
              </a:solidFill>
              <a:latin typeface="Bosch Office Sans" panose="020B0604020202020204" pitchFamily="34" charset="0"/>
            </a:endParaRPr>
          </a:p>
          <a:p>
            <a:r>
              <a:rPr lang="cs-CZ" sz="1000" b="1" dirty="0" smtClean="0">
                <a:solidFill>
                  <a:srgbClr val="003264"/>
                </a:solidFill>
                <a:latin typeface="Bosch Office Sans" panose="020B0604020202020204" pitchFamily="34" charset="0"/>
              </a:rPr>
              <a:t>Co požadujeme?</a:t>
            </a:r>
            <a:endParaRPr lang="cs-CZ" sz="1000" b="1" dirty="0">
              <a:solidFill>
                <a:srgbClr val="003264"/>
              </a:solidFill>
              <a:latin typeface="Bosch Office Sans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000" dirty="0" smtClean="0">
                <a:latin typeface="Bosch Office Sans" panose="020B0604020202020204" pitchFamily="34" charset="0"/>
              </a:rPr>
              <a:t>Student/</a:t>
            </a:r>
            <a:r>
              <a:rPr lang="cs-CZ" sz="1000" dirty="0" err="1" smtClean="0">
                <a:latin typeface="Bosch Office Sans" panose="020B0604020202020204" pitchFamily="34" charset="0"/>
              </a:rPr>
              <a:t>ka</a:t>
            </a:r>
            <a:r>
              <a:rPr lang="cs-CZ" sz="1000" dirty="0" smtClean="0">
                <a:latin typeface="Bosch Office Sans" panose="020B0604020202020204" pitchFamily="34" charset="0"/>
              </a:rPr>
              <a:t> VŠ a VOŠ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000" dirty="0" smtClean="0"/>
              <a:t>Ochota </a:t>
            </a:r>
            <a:r>
              <a:rPr lang="cs-CZ" sz="1000" dirty="0"/>
              <a:t>učit se novým věcem</a:t>
            </a:r>
            <a:endParaRPr lang="cs-CZ" sz="1000" dirty="0" smtClean="0">
              <a:latin typeface="Bosch Office Sans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Bosch Office Sans" panose="020B0604020202020204" pitchFamily="34" charset="0"/>
              </a:rPr>
              <a:t>P</a:t>
            </a:r>
            <a:r>
              <a:rPr lang="cs-CZ" sz="1000" dirty="0" smtClean="0">
                <a:latin typeface="Bosch Office Sans" panose="020B0604020202020204" pitchFamily="34" charset="0"/>
              </a:rPr>
              <a:t>ečlivost, schopnost týmové práce, iniciativa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000" dirty="0" smtClean="0">
                <a:latin typeface="Bosch Office Sans" panose="020B0604020202020204" pitchFamily="34" charset="0"/>
              </a:rPr>
              <a:t>Komunikativnost, znalost cizího jazyka (Aj)</a:t>
            </a:r>
          </a:p>
          <a:p>
            <a:pPr lvl="0"/>
            <a:endParaRPr lang="cs-CZ" sz="1000" dirty="0" smtClean="0">
              <a:latin typeface="Bosch Office Sans" panose="020B0604020202020204" pitchFamily="34" charset="0"/>
            </a:endParaRPr>
          </a:p>
          <a:p>
            <a:pPr lvl="0"/>
            <a:endParaRPr lang="cs-CZ" sz="1000" dirty="0">
              <a:latin typeface="Bosch Office Sans" panose="020B0604020202020204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003578" y="25181906"/>
            <a:ext cx="15848222" cy="987682"/>
          </a:xfrm>
          <a:prstGeom prst="rect">
            <a:avLst/>
          </a:prstGeom>
          <a:noFill/>
        </p:spPr>
        <p:txBody>
          <a:bodyPr wrap="square" lIns="63731" tIns="31865" rIns="63731" bIns="31865" rtlCol="0">
            <a:spAutoFit/>
          </a:bodyPr>
          <a:lstStyle/>
          <a:p>
            <a:r>
              <a:rPr lang="cs-CZ" sz="3000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Předběžné datum nástupu: 1.6.2016</a:t>
            </a:r>
            <a:endParaRPr lang="cs-CZ" sz="3000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r>
              <a:rPr lang="cs-CZ" sz="30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Profesní životopis v ČJ a AJ/NJ zasílejte na </a:t>
            </a: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kontaktní</a:t>
            </a:r>
            <a:r>
              <a:rPr lang="cs-CZ" sz="3000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osobu</a:t>
            </a:r>
            <a:r>
              <a:rPr lang="cs-CZ" sz="3000" dirty="0" smtClean="0">
                <a:solidFill>
                  <a:srgbClr val="009B9C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.</a:t>
            </a:r>
            <a:endParaRPr lang="cs-CZ" sz="3000" dirty="0">
              <a:solidFill>
                <a:srgbClr val="009B9C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968264" y="24788516"/>
            <a:ext cx="14173952" cy="526017"/>
          </a:xfrm>
          <a:prstGeom prst="rect">
            <a:avLst/>
          </a:prstGeom>
          <a:noFill/>
        </p:spPr>
        <p:txBody>
          <a:bodyPr wrap="square" lIns="63731" tIns="31865" rIns="63731" bIns="31865" rtlCol="0">
            <a:spAutoFit/>
          </a:bodyPr>
          <a:lstStyle/>
          <a:p>
            <a:endParaRPr lang="cs-CZ" sz="1500" b="1" dirty="0" smtClean="0">
              <a:solidFill>
                <a:srgbClr val="0032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500" dirty="0">
              <a:solidFill>
                <a:srgbClr val="009B9C"/>
              </a:solidFill>
              <a:latin typeface="Bosch Office Sans" pitchFamily="34" charset="0"/>
              <a:ea typeface="MS PGothic" pitchFamily="34" charset="-128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88068" y="4744105"/>
            <a:ext cx="6427172" cy="1033849"/>
          </a:xfrm>
          <a:prstGeom prst="rect">
            <a:avLst/>
          </a:prstGeom>
          <a:noFill/>
        </p:spPr>
        <p:txBody>
          <a:bodyPr wrap="square" lIns="63731" tIns="31865" rIns="63731" bIns="31865" rtlCol="0">
            <a:spAutoFit/>
          </a:bodyPr>
          <a:lstStyle/>
          <a:p>
            <a:r>
              <a:rPr lang="cs-CZ" sz="1200" b="1" dirty="0">
                <a:solidFill>
                  <a:srgbClr val="003264"/>
                </a:solidFill>
                <a:latin typeface="Bosch Office Sans" panose="020B0604020202020204" pitchFamily="34" charset="0"/>
              </a:rPr>
              <a:t>Bosch Diesel s.r.o., Jihlava</a:t>
            </a:r>
          </a:p>
          <a:p>
            <a:pPr algn="just"/>
            <a:r>
              <a:rPr lang="cs-CZ" sz="1200" dirty="0">
                <a:latin typeface="Bosch Office Sans" panose="020B0604020202020204" pitchFamily="34" charset="0"/>
              </a:rPr>
              <a:t>Společnost Bosch Diesel s.r.o. v Jihlavě je jedním z nejmodernějších provozů v rámci skupiny Bosch a patří do divize </a:t>
            </a:r>
            <a:r>
              <a:rPr lang="cs-CZ" sz="1200" dirty="0" err="1" smtClean="0">
                <a:latin typeface="Bosch Office Sans" panose="020B0604020202020204" pitchFamily="34" charset="0"/>
              </a:rPr>
              <a:t>Powertrain</a:t>
            </a:r>
            <a:r>
              <a:rPr lang="cs-CZ" sz="1200" dirty="0" smtClean="0">
                <a:latin typeface="Bosch Office Sans" panose="020B0604020202020204" pitchFamily="34" charset="0"/>
              </a:rPr>
              <a:t> </a:t>
            </a:r>
            <a:r>
              <a:rPr lang="cs-CZ" sz="1200" dirty="0" err="1" smtClean="0">
                <a:latin typeface="Bosch Office Sans" panose="020B0604020202020204" pitchFamily="34" charset="0"/>
              </a:rPr>
              <a:t>Solutions</a:t>
            </a:r>
            <a:r>
              <a:rPr lang="cs-CZ" sz="1200" dirty="0" smtClean="0">
                <a:latin typeface="Bosch Office Sans" panose="020B0604020202020204" pitchFamily="34" charset="0"/>
              </a:rPr>
              <a:t>. </a:t>
            </a:r>
            <a:r>
              <a:rPr lang="cs-CZ" sz="1200" dirty="0">
                <a:latin typeface="Bosch Office Sans" panose="020B0604020202020204" pitchFamily="34" charset="0"/>
              </a:rPr>
              <a:t>Vyrábí se zde komponenty vstřikovacích zařízení systému </a:t>
            </a:r>
            <a:r>
              <a:rPr lang="cs-CZ" sz="1200" dirty="0" err="1">
                <a:latin typeface="Bosch Office Sans" panose="020B0604020202020204" pitchFamily="34" charset="0"/>
              </a:rPr>
              <a:t>Common</a:t>
            </a:r>
            <a:r>
              <a:rPr lang="cs-CZ" sz="1200" dirty="0">
                <a:latin typeface="Bosch Office Sans" panose="020B0604020202020204" pitchFamily="34" charset="0"/>
              </a:rPr>
              <a:t> </a:t>
            </a:r>
            <a:r>
              <a:rPr lang="cs-CZ" sz="1200" dirty="0" err="1">
                <a:latin typeface="Bosch Office Sans" panose="020B0604020202020204" pitchFamily="34" charset="0"/>
              </a:rPr>
              <a:t>Rail</a:t>
            </a:r>
            <a:r>
              <a:rPr lang="cs-CZ" sz="1200" dirty="0">
                <a:latin typeface="Bosch Office Sans" panose="020B0604020202020204" pitchFamily="34" charset="0"/>
              </a:rPr>
              <a:t>. V současné době zde pracuje </a:t>
            </a:r>
            <a:r>
              <a:rPr lang="cs-CZ" sz="1200" dirty="0" smtClean="0">
                <a:latin typeface="Bosch Office Sans" panose="020B0604020202020204" pitchFamily="34" charset="0"/>
              </a:rPr>
              <a:t>téměř 5 000 zaměstnanců</a:t>
            </a:r>
            <a:r>
              <a:rPr lang="cs-CZ" sz="1200" dirty="0">
                <a:latin typeface="Bosch Office Sans" panose="020B0604020202020204" pitchFamily="34" charset="0"/>
              </a:rPr>
              <a:t>.</a:t>
            </a:r>
          </a:p>
          <a:p>
            <a:endParaRPr lang="cs-CZ" sz="1500" dirty="0">
              <a:solidFill>
                <a:srgbClr val="009B9C"/>
              </a:solidFill>
              <a:latin typeface="Bosch Office Sans" pitchFamily="34" charset="0"/>
              <a:ea typeface="MS PGothic" pitchFamily="34" charset="-128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88068" y="3617714"/>
            <a:ext cx="64271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>
                <a:latin typeface="Bosch Office Sans" panose="020B0604020202020204" pitchFamily="34" charset="0"/>
                <a:cs typeface="Arial" panose="020B0604020202020204" pitchFamily="34" charset="0"/>
              </a:rPr>
              <a:t>Začněte svoji kariéru již dnes. Přihlaste se na: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5200" y="8835389"/>
            <a:ext cx="6403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latin typeface="Bosch Office Sans" panose="020B0604020202020204" pitchFamily="34" charset="0"/>
              </a:rPr>
              <a:t>Zasláním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Vašeho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životopisu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souhlasíte</a:t>
            </a:r>
            <a:r>
              <a:rPr lang="de-DE" sz="1000" dirty="0">
                <a:latin typeface="Bosch Office Sans" panose="020B0604020202020204" pitchFamily="34" charset="0"/>
              </a:rPr>
              <a:t> v </a:t>
            </a:r>
            <a:r>
              <a:rPr lang="de-DE" sz="1000" dirty="0" err="1">
                <a:latin typeface="Bosch Office Sans" panose="020B0604020202020204" pitchFamily="34" charset="0"/>
              </a:rPr>
              <a:t>souladu</a:t>
            </a:r>
            <a:r>
              <a:rPr lang="de-DE" sz="1000" dirty="0">
                <a:latin typeface="Bosch Office Sans" panose="020B0604020202020204" pitchFamily="34" charset="0"/>
              </a:rPr>
              <a:t> se </a:t>
            </a:r>
            <a:r>
              <a:rPr lang="de-DE" sz="1000" dirty="0" err="1">
                <a:latin typeface="Bosch Office Sans" panose="020B0604020202020204" pitchFamily="34" charset="0"/>
              </a:rPr>
              <a:t>zákonem</a:t>
            </a:r>
            <a:r>
              <a:rPr lang="de-DE" sz="1000" dirty="0">
                <a:latin typeface="Bosch Office Sans" panose="020B0604020202020204" pitchFamily="34" charset="0"/>
              </a:rPr>
              <a:t> č. 101/2000 </a:t>
            </a:r>
            <a:r>
              <a:rPr lang="de-DE" sz="1000" dirty="0" err="1">
                <a:latin typeface="Bosch Office Sans" panose="020B0604020202020204" pitchFamily="34" charset="0"/>
              </a:rPr>
              <a:t>Sb</a:t>
            </a:r>
            <a:r>
              <a:rPr lang="de-DE" sz="1000" dirty="0">
                <a:latin typeface="Bosch Office Sans" panose="020B0604020202020204" pitchFamily="34" charset="0"/>
              </a:rPr>
              <a:t>. v </a:t>
            </a:r>
            <a:r>
              <a:rPr lang="de-DE" sz="1000" dirty="0" err="1">
                <a:latin typeface="Bosch Office Sans" panose="020B0604020202020204" pitchFamily="34" charset="0"/>
              </a:rPr>
              <a:t>platném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znění</a:t>
            </a:r>
            <a:r>
              <a:rPr lang="de-DE" sz="1000" dirty="0">
                <a:latin typeface="Bosch Office Sans" panose="020B0604020202020204" pitchFamily="34" charset="0"/>
              </a:rPr>
              <a:t> se </a:t>
            </a:r>
            <a:r>
              <a:rPr lang="de-DE" sz="1000" dirty="0" err="1">
                <a:latin typeface="Bosch Office Sans" panose="020B0604020202020204" pitchFamily="34" charset="0"/>
              </a:rPr>
              <a:t>zapracováním</a:t>
            </a:r>
            <a:r>
              <a:rPr lang="de-DE" sz="1000" dirty="0">
                <a:latin typeface="Bosch Office Sans" panose="020B0604020202020204" pitchFamily="34" charset="0"/>
              </a:rPr>
              <a:t> a </a:t>
            </a:r>
            <a:r>
              <a:rPr lang="de-DE" sz="1000" dirty="0" err="1">
                <a:latin typeface="Bosch Office Sans" panose="020B0604020202020204" pitchFamily="34" charset="0"/>
              </a:rPr>
              <a:t>uchováním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veškerých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Vašich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údajů</a:t>
            </a:r>
            <a:r>
              <a:rPr lang="de-DE" sz="1000" dirty="0">
                <a:latin typeface="Bosch Office Sans" panose="020B0604020202020204" pitchFamily="34" charset="0"/>
              </a:rPr>
              <a:t> pro </a:t>
            </a:r>
            <a:r>
              <a:rPr lang="de-DE" sz="1000" dirty="0" err="1">
                <a:latin typeface="Bosch Office Sans" panose="020B0604020202020204" pitchFamily="34" charset="0"/>
              </a:rPr>
              <a:t>účely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vedení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databáze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uchazečů</a:t>
            </a:r>
            <a:r>
              <a:rPr lang="de-DE" sz="1000" dirty="0">
                <a:latin typeface="Bosch Office Sans" panose="020B0604020202020204" pitchFamily="34" charset="0"/>
              </a:rPr>
              <a:t> o </a:t>
            </a:r>
            <a:r>
              <a:rPr lang="de-DE" sz="1000" dirty="0" err="1">
                <a:latin typeface="Bosch Office Sans" panose="020B0604020202020204" pitchFamily="34" charset="0"/>
              </a:rPr>
              <a:t>studentskou</a:t>
            </a:r>
            <a:r>
              <a:rPr lang="de-DE" sz="1000" dirty="0">
                <a:latin typeface="Bosch Office Sans" panose="020B0604020202020204" pitchFamily="34" charset="0"/>
              </a:rPr>
              <a:t> praxi, </a:t>
            </a:r>
            <a:r>
              <a:rPr lang="de-DE" sz="1000" dirty="0" err="1">
                <a:latin typeface="Bosch Office Sans" panose="020B0604020202020204" pitchFamily="34" charset="0"/>
              </a:rPr>
              <a:t>nejdéle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však</a:t>
            </a:r>
            <a:r>
              <a:rPr lang="de-DE" sz="1000" dirty="0">
                <a:latin typeface="Bosch Office Sans" panose="020B0604020202020204" pitchFamily="34" charset="0"/>
              </a:rPr>
              <a:t> jeden </a:t>
            </a:r>
            <a:r>
              <a:rPr lang="de-DE" sz="1000" dirty="0" err="1">
                <a:latin typeface="Bosch Office Sans" panose="020B0604020202020204" pitchFamily="34" charset="0"/>
              </a:rPr>
              <a:t>rok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od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jejich</a:t>
            </a:r>
            <a:r>
              <a:rPr lang="de-DE" sz="1000" dirty="0">
                <a:latin typeface="Bosch Office Sans" panose="020B0604020202020204" pitchFamily="34" charset="0"/>
              </a:rPr>
              <a:t> </a:t>
            </a:r>
            <a:r>
              <a:rPr lang="de-DE" sz="1000" dirty="0" err="1">
                <a:latin typeface="Bosch Office Sans" panose="020B0604020202020204" pitchFamily="34" charset="0"/>
              </a:rPr>
              <a:t>zaslání</a:t>
            </a:r>
            <a:r>
              <a:rPr lang="de-DE" sz="1000" dirty="0">
                <a:latin typeface="Bosch Office Sans" panose="020B0604020202020204" pitchFamily="34" charset="0"/>
              </a:rPr>
              <a:t>.</a:t>
            </a:r>
            <a:endParaRPr lang="cs-CZ" sz="1000" dirty="0">
              <a:latin typeface="Bosch Office Sans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79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261</Words>
  <Application>Microsoft Office PowerPoint</Application>
  <PresentationFormat>Vlastní</PresentationFormat>
  <Paragraphs>37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MS PGothic</vt:lpstr>
      <vt:lpstr>Arial</vt:lpstr>
      <vt:lpstr>Bosch Office Sans</vt:lpstr>
      <vt:lpstr>Bosch Sans Light</vt:lpstr>
      <vt:lpstr>Calibri</vt:lpstr>
      <vt:lpstr>Motiv Office</vt:lpstr>
      <vt:lpstr>Prezentace aplikace PowerPoint</vt:lpstr>
    </vt:vector>
  </TitlesOfParts>
  <Company>BOSCH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bal1ji</dc:creator>
  <cp:lastModifiedBy>Soňa Audes, DiS.</cp:lastModifiedBy>
  <cp:revision>46</cp:revision>
  <cp:lastPrinted>2018-11-29T11:31:37Z</cp:lastPrinted>
  <dcterms:created xsi:type="dcterms:W3CDTF">2016-05-20T07:02:15Z</dcterms:created>
  <dcterms:modified xsi:type="dcterms:W3CDTF">2019-01-18T09:01:53Z</dcterms:modified>
</cp:coreProperties>
</file>