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3"/>
  </p:notesMasterIdLst>
  <p:handoutMasterIdLst>
    <p:handoutMasterId r:id="rId4"/>
  </p:handoutMasterIdLst>
  <p:sldIdLst>
    <p:sldId id="427" r:id="rId2"/>
  </p:sldIdLst>
  <p:sldSz cx="9144000" cy="6858000" type="screen4x3"/>
  <p:notesSz cx="6794500" cy="9906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A29DE2E-6F8A-4F10-920D-1CA8FF4134D4}">
          <p14:sldIdLst>
            <p14:sldId id="42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ÁVNÍČKOVÁ Klára" initials="TK" lastIdx="8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D"/>
    <a:srgbClr val="B3DC1E"/>
    <a:srgbClr val="08366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434" autoAdjust="0"/>
  </p:normalViewPr>
  <p:slideViewPr>
    <p:cSldViewPr>
      <p:cViewPr>
        <p:scale>
          <a:sx n="120" d="100"/>
          <a:sy n="120" d="100"/>
        </p:scale>
        <p:origin x="-76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2898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0823CF-7DA9-4819-A3FF-6C8697AC8ECA}" type="doc">
      <dgm:prSet loTypeId="urn:microsoft.com/office/officeart/2005/8/layout/chevron1" loCatId="process" qsTypeId="urn:microsoft.com/office/officeart/2005/8/quickstyle/simple2" qsCatId="simple" csTypeId="urn:microsoft.com/office/officeart/2005/8/colors/accent1_4" csCatId="accent1" phldr="1"/>
      <dgm:spPr/>
      <dgm:t>
        <a:bodyPr/>
        <a:lstStyle/>
        <a:p>
          <a:endParaRPr lang="cs-CZ"/>
        </a:p>
      </dgm:t>
    </dgm:pt>
    <dgm:pt modelId="{110E5467-9C1F-4AFB-80FD-6CC841EF75DB}">
      <dgm:prSet custT="1"/>
      <dgm:spPr/>
      <dgm:t>
        <a:bodyPr/>
        <a:lstStyle/>
        <a:p>
          <a:pPr rtl="0"/>
          <a:r>
            <a:rPr lang="cs-CZ" sz="1400" b="1" kern="1200" smtClean="0">
              <a:latin typeface="+mn-lt"/>
              <a:ea typeface="Gungsuh" panose="02030600000101010101" pitchFamily="18" charset="-127"/>
              <a:cs typeface="Arial" panose="020B0604020202020204" pitchFamily="34" charset="0"/>
            </a:rPr>
            <a:t>JIHLAVA </a:t>
          </a:r>
          <a:endParaRPr lang="cs-CZ" sz="1400" b="1" kern="1200" dirty="0">
            <a:latin typeface="+mn-lt"/>
            <a:ea typeface="Gungsuh" panose="02030600000101010101" pitchFamily="18" charset="-127"/>
            <a:cs typeface="Arial" panose="020B0604020202020204" pitchFamily="34" charset="0"/>
          </a:endParaRPr>
        </a:p>
      </dgm:t>
    </dgm:pt>
    <dgm:pt modelId="{B4037886-5C18-4152-A8A4-35FA961AD64D}" type="parTrans" cxnId="{0033D290-15FF-45F7-B491-B6F303E73DC4}">
      <dgm:prSet/>
      <dgm:spPr/>
      <dgm:t>
        <a:bodyPr/>
        <a:lstStyle/>
        <a:p>
          <a:endParaRPr lang="cs-CZ"/>
        </a:p>
      </dgm:t>
    </dgm:pt>
    <dgm:pt modelId="{2D755D36-8F90-43C2-9184-2AC7C2BE2AE3}" type="sibTrans" cxnId="{0033D290-15FF-45F7-B491-B6F303E73DC4}">
      <dgm:prSet/>
      <dgm:spPr/>
      <dgm:t>
        <a:bodyPr/>
        <a:lstStyle/>
        <a:p>
          <a:endParaRPr lang="cs-CZ"/>
        </a:p>
      </dgm:t>
    </dgm:pt>
    <dgm:pt modelId="{B3F5F782-955A-4CB6-B30B-FD4AC25B3901}" type="pres">
      <dgm:prSet presAssocID="{3E0823CF-7DA9-4819-A3FF-6C8697AC8EC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6946200-E8D8-4208-BE70-4BC36A7D5CE0}" type="pres">
      <dgm:prSet presAssocID="{110E5467-9C1F-4AFB-80FD-6CC841EF75DB}" presName="parTxOnly" presStyleLbl="node1" presStyleIdx="0" presStyleCnt="1" custLinFactNeighborX="683" custLinFactNeighborY="-378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32A5112-ED0F-4E20-A0EB-E5344FAC06F2}" type="presOf" srcId="{3E0823CF-7DA9-4819-A3FF-6C8697AC8ECA}" destId="{B3F5F782-955A-4CB6-B30B-FD4AC25B3901}" srcOrd="0" destOrd="0" presId="urn:microsoft.com/office/officeart/2005/8/layout/chevron1"/>
    <dgm:cxn modelId="{0033D290-15FF-45F7-B491-B6F303E73DC4}" srcId="{3E0823CF-7DA9-4819-A3FF-6C8697AC8ECA}" destId="{110E5467-9C1F-4AFB-80FD-6CC841EF75DB}" srcOrd="0" destOrd="0" parTransId="{B4037886-5C18-4152-A8A4-35FA961AD64D}" sibTransId="{2D755D36-8F90-43C2-9184-2AC7C2BE2AE3}"/>
    <dgm:cxn modelId="{9D983CA9-9CEB-4079-8BEB-3EAD3B1BD398}" type="presOf" srcId="{110E5467-9C1F-4AFB-80FD-6CC841EF75DB}" destId="{56946200-E8D8-4208-BE70-4BC36A7D5CE0}" srcOrd="0" destOrd="0" presId="urn:microsoft.com/office/officeart/2005/8/layout/chevron1"/>
    <dgm:cxn modelId="{A5088204-684B-429B-A017-143931344F1A}" type="presParOf" srcId="{B3F5F782-955A-4CB6-B30B-FD4AC25B3901}" destId="{56946200-E8D8-4208-BE70-4BC36A7D5CE0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946200-E8D8-4208-BE70-4BC36A7D5CE0}">
      <dsp:nvSpPr>
        <dsp:cNvPr id="0" name=""/>
        <dsp:cNvSpPr/>
      </dsp:nvSpPr>
      <dsp:spPr>
        <a:xfrm>
          <a:off x="7453" y="0"/>
          <a:ext cx="7625394" cy="1066308"/>
        </a:xfrm>
        <a:prstGeom prst="chevr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smtClean="0">
              <a:latin typeface="+mn-lt"/>
              <a:ea typeface="Gungsuh" panose="02030600000101010101" pitchFamily="18" charset="-127"/>
              <a:cs typeface="Arial" panose="020B0604020202020204" pitchFamily="34" charset="0"/>
            </a:rPr>
            <a:t>JIHLAVA </a:t>
          </a:r>
          <a:endParaRPr lang="cs-CZ" sz="1400" b="1" kern="1200" dirty="0">
            <a:latin typeface="+mn-lt"/>
            <a:ea typeface="Gungsuh" panose="02030600000101010101" pitchFamily="18" charset="-127"/>
            <a:cs typeface="Arial" panose="020B0604020202020204" pitchFamily="34" charset="0"/>
          </a:endParaRPr>
        </a:p>
      </dsp:txBody>
      <dsp:txXfrm>
        <a:off x="540607" y="0"/>
        <a:ext cx="6559086" cy="1066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D3FCB-F226-46E1-A9F0-AB0234E5D1D0}" type="datetimeFigureOut">
              <a:rPr lang="cs-CZ" smtClean="0"/>
              <a:t>28.5.2018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96FA7-E95F-46F4-A453-1D1F7CA83B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56930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166" tIns="45583" rIns="91166" bIns="45583" rtlCol="0"/>
          <a:lstStyle>
            <a:lvl1pPr algn="r">
              <a:defRPr sz="1200"/>
            </a:lvl1pPr>
          </a:lstStyle>
          <a:p>
            <a:fld id="{78E416D9-CF73-4243-AAFC-2BE846145AD8}" type="datetimeFigureOut">
              <a:rPr lang="en-GB" smtClean="0"/>
              <a:pPr/>
              <a:t>28/05/2018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4588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6" tIns="45583" rIns="91166" bIns="4558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1"/>
            <a:ext cx="5435600" cy="4457700"/>
          </a:xfrm>
          <a:prstGeom prst="rect">
            <a:avLst/>
          </a:prstGeom>
        </p:spPr>
        <p:txBody>
          <a:bodyPr vert="horz" lIns="91166" tIns="45583" rIns="91166" bIns="4558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44283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166" tIns="45583" rIns="91166" bIns="45583" rtlCol="0" anchor="b"/>
          <a:lstStyle>
            <a:lvl1pPr algn="r">
              <a:defRPr sz="1200"/>
            </a:lvl1pPr>
          </a:lstStyle>
          <a:p>
            <a:fld id="{0C54F01E-BB14-4BB9-A5C6-7C77ED4775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7464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122" y="2684477"/>
            <a:ext cx="6316910" cy="914400"/>
          </a:xfrm>
        </p:spPr>
        <p:txBody>
          <a:bodyPr anchor="ctr">
            <a:normAutofit/>
          </a:bodyPr>
          <a:lstStyle>
            <a:lvl1pPr algn="ctr"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122" y="4341874"/>
            <a:ext cx="6316910" cy="1044777"/>
          </a:xfrm>
        </p:spPr>
        <p:txBody>
          <a:bodyPr/>
          <a:lstStyle>
            <a:lvl1pPr marL="0" indent="0" algn="ctr">
              <a:buNone/>
              <a:defRPr sz="2400" b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0000" y="6364664"/>
            <a:ext cx="1465920" cy="365125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929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edel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600" y="2659309"/>
            <a:ext cx="6098400" cy="956345"/>
          </a:xfrm>
        </p:spPr>
        <p:txBody>
          <a:bodyPr anchor="ctr">
            <a:normAutofit/>
          </a:bodyPr>
          <a:lstStyle>
            <a:lvl1pPr algn="ctr">
              <a:defRPr sz="2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rgbClr val="0099CC"/>
                </a:solidFill>
              </a:rPr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138093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del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600" y="2466362"/>
            <a:ext cx="6098400" cy="1350629"/>
          </a:xfrm>
        </p:spPr>
        <p:txBody>
          <a:bodyPr anchor="ctr">
            <a:normAutofit/>
          </a:bodyPr>
          <a:lstStyle>
            <a:lvl1pPr algn="ctr">
              <a:lnSpc>
                <a:spcPct val="110000"/>
              </a:lnSpc>
              <a:defRPr sz="2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rgbClr val="0099CC"/>
                </a:solidFill>
              </a:rPr>
              <a:t>Název prezentace</a:t>
            </a:r>
          </a:p>
        </p:txBody>
      </p:sp>
    </p:spTree>
    <p:extLst>
      <p:ext uri="{BB962C8B-B14F-4D97-AF65-F5344CB8AC3E}">
        <p14:creationId xmlns:p14="http://schemas.microsoft.com/office/powerpoint/2010/main" val="858074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loucen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0294" y="1815665"/>
            <a:ext cx="4001548" cy="1106865"/>
          </a:xfrm>
        </p:spPr>
        <p:txBody>
          <a:bodyPr anchor="ctr">
            <a:normAutofit/>
          </a:bodyPr>
          <a:lstStyle>
            <a:lvl1pPr algn="l">
              <a:defRPr sz="2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rgbClr val="0099CC"/>
                </a:solidFill>
              </a:rPr>
              <a:t>Název prezentace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2"/>
          </p:nvPr>
        </p:nvSpPr>
        <p:spPr>
          <a:xfrm>
            <a:off x="1300294" y="3288935"/>
            <a:ext cx="4929334" cy="236537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537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"/>
            <a:ext cx="7706700" cy="6567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rgbClr val="0099CC"/>
                </a:solidFill>
              </a:rPr>
              <a:t>Název prezentace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 dirty="0">
                <a:solidFill>
                  <a:srgbClr val="0099CC"/>
                </a:solidFill>
              </a:rPr>
              <a:t>strana </a:t>
            </a:r>
            <a:fld id="{C4902D94-4755-49AF-BCAC-B03CA8E8915A}" type="slidenum">
              <a:rPr lang="cs-CZ" smtClean="0">
                <a:solidFill>
                  <a:srgbClr val="0099CC"/>
                </a:solidFill>
              </a:rPr>
              <a:pPr/>
              <a:t>‹#›</a:t>
            </a:fld>
            <a:endParaRPr lang="cs-CZ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700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296000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96000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>
                <a:solidFill>
                  <a:srgbClr val="0099CC"/>
                </a:solidFill>
              </a:rPr>
              <a:t>Název prezentace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cs-CZ">
                <a:solidFill>
                  <a:srgbClr val="0099CC"/>
                </a:solidFill>
              </a:rPr>
              <a:t>strana </a:t>
            </a:r>
            <a:fld id="{C4902D94-4755-49AF-BCAC-B03CA8E8915A}" type="slidenum">
              <a:rPr lang="cs-CZ" smtClean="0">
                <a:solidFill>
                  <a:srgbClr val="0099CC"/>
                </a:solidFill>
              </a:rPr>
              <a:pPr/>
              <a:t>‹#›</a:t>
            </a:fld>
            <a:endParaRPr lang="cs-CZ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5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rgbClr val="0099CC"/>
                </a:solidFill>
              </a:rPr>
              <a:t>Název prezentace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60000" y="6356274"/>
            <a:ext cx="1485424" cy="365125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0099CC"/>
                </a:solidFill>
              </a:rPr>
              <a:t>strana </a:t>
            </a:r>
            <a:fld id="{75E35DBA-8917-42C5-B1C5-BF0BE0F3FEE0}" type="slidenum">
              <a:rPr lang="cs-CZ" smtClean="0">
                <a:solidFill>
                  <a:srgbClr val="0099CC"/>
                </a:solidFill>
              </a:rPr>
              <a:pPr/>
              <a:t>‹#›</a:t>
            </a:fld>
            <a:endParaRPr lang="cs-CZ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377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>
                <a:solidFill>
                  <a:srgbClr val="0099CC"/>
                </a:solidFill>
              </a:rPr>
              <a:t>Název prezentace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60000" y="6356275"/>
            <a:ext cx="1485424" cy="365125"/>
          </a:xfrm>
          <a:prstGeom prst="rect">
            <a:avLst/>
          </a:prstGeom>
        </p:spPr>
        <p:txBody>
          <a:bodyPr/>
          <a:lstStyle/>
          <a:p>
            <a:r>
              <a:rPr lang="cs-CZ" dirty="0">
                <a:solidFill>
                  <a:srgbClr val="0099CC"/>
                </a:solidFill>
              </a:rPr>
              <a:t>strana </a:t>
            </a:r>
            <a:fld id="{75E35DBA-8917-42C5-B1C5-BF0BE0F3FEE0}" type="slidenum">
              <a:rPr lang="cs-CZ" smtClean="0">
                <a:solidFill>
                  <a:srgbClr val="0099CC"/>
                </a:solidFill>
              </a:rPr>
              <a:pPr/>
              <a:t>‹#›</a:t>
            </a:fld>
            <a:endParaRPr lang="cs-CZ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75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"/>
            <a:ext cx="7706700" cy="65670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296000"/>
            <a:ext cx="8404167" cy="455537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45424" y="6356275"/>
            <a:ext cx="5822113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>
                <a:solidFill>
                  <a:srgbClr val="0099CC"/>
                </a:solidFill>
              </a:rPr>
              <a:t>Název prezentace</a:t>
            </a:r>
            <a:endParaRPr lang="cs-CZ" dirty="0">
              <a:solidFill>
                <a:srgbClr val="0099CC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360000" y="6356274"/>
            <a:ext cx="129263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>
                <a:solidFill>
                  <a:srgbClr val="0099CC"/>
                </a:solidFill>
              </a:rPr>
              <a:t>strana </a:t>
            </a:r>
            <a:fld id="{C4902D94-4755-49AF-BCAC-B03CA8E8915A}" type="slidenum">
              <a:rPr lang="cs-CZ" smtClean="0">
                <a:solidFill>
                  <a:srgbClr val="0099CC"/>
                </a:solidFill>
              </a:rPr>
              <a:pPr/>
              <a:t>‹#›</a:t>
            </a:fld>
            <a:endParaRPr lang="cs-CZ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99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57188" indent="-357188" algn="l" defTabSz="914400" rtl="0" eaLnBrk="1" latinLnBrk="0" hangingPunct="1">
        <a:lnSpc>
          <a:spcPct val="90000"/>
        </a:lnSpc>
        <a:spcBef>
          <a:spcPts val="1000"/>
        </a:spcBef>
        <a:buSzPct val="70000"/>
        <a:buFontTx/>
        <a:buBlip>
          <a:blip r:embed="rId11"/>
        </a:buBlip>
        <a:defRPr sz="2400" b="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328613" algn="l" defTabSz="914400" rtl="0" eaLnBrk="1" latinLnBrk="0" hangingPunct="1">
        <a:lnSpc>
          <a:spcPct val="90000"/>
        </a:lnSpc>
        <a:spcBef>
          <a:spcPts val="500"/>
        </a:spcBef>
        <a:buSzPct val="70000"/>
        <a:buFontTx/>
        <a:buBlip>
          <a:blip r:embed="rId12"/>
        </a:buBlip>
        <a:defRPr sz="1800" b="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071563" indent="-357188" algn="l" defTabSz="914400" rtl="0" eaLnBrk="1" latinLnBrk="0" hangingPunct="1">
        <a:lnSpc>
          <a:spcPct val="90000"/>
        </a:lnSpc>
        <a:spcBef>
          <a:spcPts val="500"/>
        </a:spcBef>
        <a:buSzPct val="70000"/>
        <a:buFontTx/>
        <a:buBlip>
          <a:blip r:embed="rId12"/>
        </a:buBlip>
        <a:defRPr sz="1700" b="0" kern="1200">
          <a:solidFill>
            <a:schemeClr val="accent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46200" indent="-274638" algn="l" defTabSz="914400" rtl="0" eaLnBrk="1" latinLnBrk="0" hangingPunct="1">
        <a:lnSpc>
          <a:spcPct val="90000"/>
        </a:lnSpc>
        <a:spcBef>
          <a:spcPts val="500"/>
        </a:spcBef>
        <a:buSzPct val="70000"/>
        <a:buFontTx/>
        <a:buBlip>
          <a:blip r:embed="rId12"/>
        </a:buBlip>
        <a:defRPr sz="1500" b="0" kern="1200">
          <a:solidFill>
            <a:schemeClr val="accent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612900" indent="-266700" algn="l" defTabSz="914400" rtl="0" eaLnBrk="1" latinLnBrk="0" hangingPunct="1">
        <a:lnSpc>
          <a:spcPct val="90000"/>
        </a:lnSpc>
        <a:spcBef>
          <a:spcPts val="500"/>
        </a:spcBef>
        <a:buSzPct val="70000"/>
        <a:buFontTx/>
        <a:buBlip>
          <a:blip r:embed="rId12"/>
        </a:buBlip>
        <a:defRPr sz="1300" b="0" kern="1200">
          <a:solidFill>
            <a:schemeClr val="accent3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mailto:krsramkova@csob.cz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795" y="456206"/>
            <a:ext cx="7706700" cy="656705"/>
          </a:xfrm>
        </p:spPr>
        <p:txBody>
          <a:bodyPr>
            <a:noAutofit/>
          </a:bodyPr>
          <a:lstStyle/>
          <a:p>
            <a:r>
              <a:rPr lang="cs-CZ" sz="3200" b="1" dirty="0">
                <a:latin typeface="Colonna MT" panose="04020805060202030203" pitchFamily="82" charset="0"/>
                <a:ea typeface="Gungsuh" panose="02030600000101010101" pitchFamily="18" charset="-127"/>
              </a:rPr>
              <a:t>BRIGÁDA </a:t>
            </a:r>
            <a:r>
              <a:rPr lang="cs-CZ" sz="3200" b="1" dirty="0" smtClean="0">
                <a:latin typeface="Colonna MT" panose="04020805060202030203" pitchFamily="82" charset="0"/>
                <a:ea typeface="Gungsuh" panose="02030600000101010101" pitchFamily="18" charset="-127"/>
              </a:rPr>
              <a:t>– Firemní bankovnictví</a:t>
            </a:r>
            <a:r>
              <a:rPr lang="cs-CZ" sz="3200" dirty="0">
                <a:latin typeface="Colonna MT" panose="04020805060202030203" pitchFamily="82" charset="0"/>
              </a:rPr>
              <a:t/>
            </a:r>
            <a:br>
              <a:rPr lang="cs-CZ" sz="3200" dirty="0">
                <a:latin typeface="Colonna MT" panose="04020805060202030203" pitchFamily="82" charset="0"/>
              </a:rPr>
            </a:br>
            <a:r>
              <a:rPr lang="cs-CZ" sz="3200" b="1" dirty="0">
                <a:latin typeface="Colonna MT" panose="04020805060202030203" pitchFamily="82" charset="0"/>
              </a:rPr>
              <a:t> </a:t>
            </a:r>
            <a:r>
              <a:rPr lang="cs-CZ" sz="3200" dirty="0">
                <a:latin typeface="Colonna MT" panose="04020805060202030203" pitchFamily="82" charset="0"/>
              </a:rPr>
              <a:t/>
            </a:r>
            <a:br>
              <a:rPr lang="cs-CZ" sz="3200" dirty="0">
                <a:latin typeface="Colonna MT" panose="04020805060202030203" pitchFamily="82" charset="0"/>
              </a:rPr>
            </a:br>
            <a:endParaRPr lang="cs-CZ" sz="3200" dirty="0">
              <a:latin typeface="Colonna MT" panose="04020805060202030203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42679"/>
            <a:ext cx="8404167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 smtClean="0">
                <a:latin typeface="+mn-lt"/>
              </a:rPr>
              <a:t>V segmentu firemního bankovnictví </a:t>
            </a:r>
            <a:r>
              <a:rPr lang="cs-CZ" sz="1400" dirty="0">
                <a:latin typeface="+mn-lt"/>
              </a:rPr>
              <a:t>probíhá přechod na nový typ elektronického bankovnictví. </a:t>
            </a:r>
            <a:endParaRPr lang="cs-CZ" sz="1400" dirty="0" smtClean="0">
              <a:latin typeface="+mn-lt"/>
            </a:endParaRPr>
          </a:p>
          <a:p>
            <a:pPr marL="0" indent="0">
              <a:buNone/>
            </a:pPr>
            <a:r>
              <a:rPr lang="cs-CZ" sz="1400" dirty="0" smtClean="0">
                <a:latin typeface="+mn-lt"/>
              </a:rPr>
              <a:t>Hledáme </a:t>
            </a:r>
            <a:r>
              <a:rPr lang="cs-CZ" sz="1400" dirty="0">
                <a:latin typeface="+mn-lt"/>
              </a:rPr>
              <a:t>proto pomocné ruce a hlasy, které celou akci napříč celou ČR urychlí a usnadní. </a:t>
            </a:r>
          </a:p>
          <a:p>
            <a:pPr marL="0" indent="0">
              <a:buNone/>
            </a:pPr>
            <a:r>
              <a:rPr lang="cs-CZ" b="1" dirty="0" smtClean="0">
                <a:latin typeface="Colonna MT" panose="04020805060202030203" pitchFamily="82" charset="0"/>
              </a:rPr>
              <a:t>Hlavní náplní práce bude:</a:t>
            </a:r>
            <a:endParaRPr lang="cs-CZ" dirty="0">
              <a:latin typeface="Colonna MT" panose="04020805060202030203" pitchFamily="82" charset="0"/>
            </a:endParaRPr>
          </a:p>
          <a:p>
            <a:pPr lvl="0" fontAlgn="ctr">
              <a:lnSpc>
                <a:spcPct val="100000"/>
              </a:lnSpc>
              <a:spcBef>
                <a:spcPts val="0"/>
              </a:spcBef>
            </a:pPr>
            <a:r>
              <a:rPr lang="cs-CZ" sz="1400" dirty="0">
                <a:latin typeface="+mn-lt"/>
              </a:rPr>
              <a:t>aktivní oslovení klientů využívajících službu el. bankovnictví </a:t>
            </a:r>
            <a:r>
              <a:rPr lang="cs-CZ" sz="1400" dirty="0" smtClean="0">
                <a:latin typeface="+mn-lt"/>
              </a:rPr>
              <a:t>ČSOB-</a:t>
            </a:r>
            <a:r>
              <a:rPr lang="cs-CZ" sz="1400" dirty="0" err="1" smtClean="0">
                <a:latin typeface="+mn-lt"/>
              </a:rPr>
              <a:t>BusinessBanking</a:t>
            </a:r>
            <a:r>
              <a:rPr lang="cs-CZ" sz="1400" dirty="0" smtClean="0">
                <a:latin typeface="+mn-lt"/>
              </a:rPr>
              <a:t>–24 </a:t>
            </a:r>
            <a:r>
              <a:rPr lang="cs-CZ" sz="1400" dirty="0">
                <a:latin typeface="+mn-lt"/>
              </a:rPr>
              <a:t>za účelem migrace do nové služby ČSOB </a:t>
            </a:r>
            <a:r>
              <a:rPr lang="cs-CZ" sz="1400" dirty="0" smtClean="0">
                <a:latin typeface="+mn-lt"/>
              </a:rPr>
              <a:t>CEB</a:t>
            </a:r>
            <a:endParaRPr lang="cs-CZ" sz="1400" dirty="0">
              <a:latin typeface="+mn-lt"/>
            </a:endParaRPr>
          </a:p>
          <a:p>
            <a:pPr lvl="0" fontAlgn="ctr">
              <a:lnSpc>
                <a:spcPct val="100000"/>
              </a:lnSpc>
              <a:spcBef>
                <a:spcPts val="0"/>
              </a:spcBef>
            </a:pPr>
            <a:r>
              <a:rPr lang="cs-CZ" sz="1400" dirty="0">
                <a:latin typeface="+mn-lt"/>
              </a:rPr>
              <a:t>příprava smluvní </a:t>
            </a:r>
            <a:r>
              <a:rPr lang="cs-CZ" sz="1400" dirty="0" smtClean="0">
                <a:latin typeface="+mn-lt"/>
              </a:rPr>
              <a:t>dokumentace</a:t>
            </a:r>
            <a:endParaRPr lang="cs-CZ" sz="1400" dirty="0">
              <a:latin typeface="+mn-lt"/>
            </a:endParaRPr>
          </a:p>
          <a:p>
            <a:pPr lvl="0" fontAlgn="ctr">
              <a:lnSpc>
                <a:spcPct val="100000"/>
              </a:lnSpc>
              <a:spcBef>
                <a:spcPts val="0"/>
              </a:spcBef>
            </a:pPr>
            <a:r>
              <a:rPr lang="cs-CZ" sz="1400" dirty="0">
                <a:latin typeface="+mn-lt"/>
              </a:rPr>
              <a:t>sjednání termínů schůzek s klienty a podpis smluvní </a:t>
            </a:r>
            <a:r>
              <a:rPr lang="cs-CZ" sz="1400" dirty="0" smtClean="0">
                <a:latin typeface="+mn-lt"/>
              </a:rPr>
              <a:t>dokumentace</a:t>
            </a:r>
            <a:endParaRPr lang="cs-CZ" sz="1400" dirty="0">
              <a:latin typeface="+mn-lt"/>
            </a:endParaRPr>
          </a:p>
          <a:p>
            <a:pPr marL="0" indent="0">
              <a:buNone/>
            </a:pPr>
            <a:r>
              <a:rPr lang="cs-CZ" b="1" dirty="0">
                <a:latin typeface="Colonna MT" panose="04020805060202030203" pitchFamily="82" charset="0"/>
              </a:rPr>
              <a:t>Co </a:t>
            </a:r>
            <a:r>
              <a:rPr lang="cs-CZ" b="1" dirty="0" smtClean="0">
                <a:latin typeface="Colonna MT" panose="04020805060202030203" pitchFamily="82" charset="0"/>
              </a:rPr>
              <a:t>musíš mít?</a:t>
            </a:r>
            <a:endParaRPr lang="cs-CZ" b="1" dirty="0">
              <a:latin typeface="Colonna MT" panose="04020805060202030203" pitchFamily="82" charset="0"/>
            </a:endParaRPr>
          </a:p>
          <a:p>
            <a:pPr fontAlgn="ctr">
              <a:lnSpc>
                <a:spcPct val="100000"/>
              </a:lnSpc>
              <a:spcBef>
                <a:spcPts val="0"/>
              </a:spcBef>
            </a:pPr>
            <a:r>
              <a:rPr lang="cs-CZ" sz="1400" dirty="0" smtClean="0">
                <a:latin typeface="+mn-lt"/>
              </a:rPr>
              <a:t>vlastní </a:t>
            </a:r>
            <a:r>
              <a:rPr lang="cs-CZ" sz="1400" dirty="0">
                <a:latin typeface="+mn-lt"/>
              </a:rPr>
              <a:t>zkušenost s internetovým bankovnictvím </a:t>
            </a:r>
            <a:endParaRPr lang="cs-CZ" sz="1400" dirty="0" smtClean="0">
              <a:latin typeface="+mn-lt"/>
            </a:endParaRPr>
          </a:p>
          <a:p>
            <a:pPr fontAlgn="ctr">
              <a:lnSpc>
                <a:spcPct val="100000"/>
              </a:lnSpc>
              <a:spcBef>
                <a:spcPts val="0"/>
              </a:spcBef>
            </a:pPr>
            <a:r>
              <a:rPr lang="cs-CZ" sz="1400" dirty="0" smtClean="0">
                <a:latin typeface="+mn-lt"/>
              </a:rPr>
              <a:t>vlastní </a:t>
            </a:r>
            <a:r>
              <a:rPr lang="cs-CZ" sz="1400" dirty="0">
                <a:latin typeface="+mn-lt"/>
              </a:rPr>
              <a:t>zkušenost s obsluhou chytrého mob. telefonu</a:t>
            </a:r>
          </a:p>
          <a:p>
            <a:pPr fontAlgn="ctr">
              <a:lnSpc>
                <a:spcPct val="100000"/>
              </a:lnSpc>
              <a:spcBef>
                <a:spcPts val="0"/>
              </a:spcBef>
            </a:pPr>
            <a:r>
              <a:rPr lang="cs-CZ" sz="1400" dirty="0">
                <a:latin typeface="+mn-lt"/>
              </a:rPr>
              <a:t>dobré komunikační </a:t>
            </a:r>
            <a:r>
              <a:rPr lang="cs-CZ" sz="1400" dirty="0" smtClean="0">
                <a:latin typeface="+mn-lt"/>
              </a:rPr>
              <a:t>dovednosti</a:t>
            </a:r>
          </a:p>
          <a:p>
            <a:pPr marL="0" indent="0" fontAlgn="ctr">
              <a:buNone/>
            </a:pPr>
            <a:r>
              <a:rPr lang="cs-CZ" b="1" dirty="0" smtClean="0">
                <a:latin typeface="Colonna MT" panose="04020805060202030203" pitchFamily="82" charset="0"/>
              </a:rPr>
              <a:t>Podmínky:					</a:t>
            </a:r>
          </a:p>
          <a:p>
            <a:pPr lvl="0" fontAlgn="ctr">
              <a:lnSpc>
                <a:spcPct val="100000"/>
              </a:lnSpc>
              <a:spcBef>
                <a:spcPts val="0"/>
              </a:spcBef>
            </a:pPr>
            <a:r>
              <a:rPr lang="cs-CZ" sz="1400" dirty="0" smtClean="0">
                <a:latin typeface="+mn-lt"/>
              </a:rPr>
              <a:t>typ </a:t>
            </a:r>
            <a:r>
              <a:rPr lang="cs-CZ" sz="1400" dirty="0">
                <a:latin typeface="+mn-lt"/>
              </a:rPr>
              <a:t>práce: DPP/DPČ </a:t>
            </a:r>
          </a:p>
          <a:p>
            <a:pPr lvl="0" fontAlgn="ctr">
              <a:lnSpc>
                <a:spcPct val="100000"/>
              </a:lnSpc>
              <a:spcBef>
                <a:spcPts val="0"/>
              </a:spcBef>
            </a:pPr>
            <a:r>
              <a:rPr lang="cs-CZ" sz="1400" dirty="0">
                <a:latin typeface="+mn-lt"/>
              </a:rPr>
              <a:t>nástup: co nejdříve</a:t>
            </a:r>
          </a:p>
          <a:p>
            <a:pPr lvl="0" fontAlgn="ctr">
              <a:lnSpc>
                <a:spcPct val="100000"/>
              </a:lnSpc>
              <a:spcBef>
                <a:spcPts val="0"/>
              </a:spcBef>
            </a:pPr>
            <a:r>
              <a:rPr lang="cs-CZ" sz="1400" dirty="0">
                <a:latin typeface="+mn-lt"/>
              </a:rPr>
              <a:t>pracovní doba: cca 20 hod/týden, dle dohody</a:t>
            </a:r>
          </a:p>
          <a:p>
            <a:pPr lvl="0" fontAlgn="ctr">
              <a:lnSpc>
                <a:spcPct val="100000"/>
              </a:lnSpc>
              <a:spcBef>
                <a:spcPts val="0"/>
              </a:spcBef>
            </a:pPr>
            <a:r>
              <a:rPr lang="cs-CZ" sz="1400" dirty="0">
                <a:latin typeface="+mn-lt"/>
              </a:rPr>
              <a:t>délka trvání: podle potřeby, max.do konce roku </a:t>
            </a:r>
            <a:r>
              <a:rPr lang="cs-CZ" sz="1400" dirty="0" smtClean="0">
                <a:latin typeface="+mn-lt"/>
              </a:rPr>
              <a:t>2018 </a:t>
            </a:r>
            <a:r>
              <a:rPr lang="cs-CZ" sz="1200" dirty="0" smtClean="0"/>
              <a:t>		</a:t>
            </a:r>
            <a:endParaRPr lang="cs-CZ" sz="12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685770066"/>
              </p:ext>
            </p:extLst>
          </p:nvPr>
        </p:nvGraphicFramePr>
        <p:xfrm>
          <a:off x="456515" y="5348979"/>
          <a:ext cx="7632848" cy="1066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6434744" y="3212976"/>
            <a:ext cx="1654619" cy="1569660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accent1"/>
                </a:solidFill>
                <a:latin typeface="Colonna MT" panose="04020805060202030203" pitchFamily="82" charset="0"/>
                <a:cs typeface="Arial" panose="020B0604020202020204" pitchFamily="34" charset="0"/>
              </a:rPr>
              <a:t>Kontakt:</a:t>
            </a:r>
          </a:p>
          <a:p>
            <a:pPr algn="ctr">
              <a:lnSpc>
                <a:spcPct val="150000"/>
              </a:lnSpc>
            </a:pPr>
            <a:r>
              <a:rPr lang="cs-CZ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Kristýna Šrámková</a:t>
            </a:r>
          </a:p>
          <a:p>
            <a:pPr algn="ctr">
              <a:lnSpc>
                <a:spcPct val="150000"/>
              </a:lnSpc>
            </a:pPr>
            <a:r>
              <a:rPr lang="cs-CZ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Specialista náboru</a:t>
            </a:r>
          </a:p>
          <a:p>
            <a:pPr algn="ctr">
              <a:lnSpc>
                <a:spcPct val="150000"/>
              </a:lnSpc>
            </a:pPr>
            <a:r>
              <a:rPr lang="cs-CZ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krsramkova@csob.cz</a:t>
            </a:r>
            <a:endParaRPr lang="cs-CZ" sz="1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cs-CZ" sz="1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721 424 434 </a:t>
            </a:r>
          </a:p>
        </p:txBody>
      </p:sp>
    </p:spTree>
    <p:extLst>
      <p:ext uri="{BB962C8B-B14F-4D97-AF65-F5344CB8AC3E}">
        <p14:creationId xmlns:p14="http://schemas.microsoft.com/office/powerpoint/2010/main" val="257772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Motiv Office">
  <a:themeElements>
    <a:clrScheme name="csob_201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9CC"/>
      </a:accent1>
      <a:accent2>
        <a:srgbClr val="333333"/>
      </a:accent2>
      <a:accent3>
        <a:srgbClr val="595959"/>
      </a:accent3>
      <a:accent4>
        <a:srgbClr val="003366"/>
      </a:accent4>
      <a:accent5>
        <a:srgbClr val="FBBA01"/>
      </a:accent5>
      <a:accent6>
        <a:srgbClr val="ED7D31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SOB_akvarel.potx" id="{86B695A5-909B-4179-BE76-4CF83CAB7260}" vid="{18B48A3B-137D-4EA9-87C1-3442C50B17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75</Words>
  <Application>Microsoft Office PowerPoint</Application>
  <PresentationFormat>Předvádění na obrazovce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Office</vt:lpstr>
      <vt:lpstr>BRIGÁDA – Firemní bankovnictví   </vt:lpstr>
    </vt:vector>
  </TitlesOfParts>
  <Company>KBC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ja75567</dc:creator>
  <cp:lastModifiedBy>Bc. Simona Mertlová</cp:lastModifiedBy>
  <cp:revision>896</cp:revision>
  <cp:lastPrinted>2016-11-14T08:59:36Z</cp:lastPrinted>
  <dcterms:created xsi:type="dcterms:W3CDTF">2015-06-12T13:49:09Z</dcterms:created>
  <dcterms:modified xsi:type="dcterms:W3CDTF">2018-05-28T12:59:05Z</dcterms:modified>
  <cp:category>Veřejné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SOB-DocumentTagging.ClassificationMark.P00">
    <vt:lpwstr>&lt;ClassificationMark xmlns:xsi="http://www.w3.org/2001/XMLSchema-instance" xmlns:xsd="http://www.w3.org/2001/XMLSchema" margin="NaN" class="C0" owner="ja75567" position="BottomMiddle" marginX="0" marginY="0" classifiedOn="2017-05-30T13:05:31.2173736+0</vt:lpwstr>
  </property>
  <property fmtid="{D5CDD505-2E9C-101B-9397-08002B2CF9AE}" pid="3" name="CSOB-DocumentTagging.ClassificationMark.P01">
    <vt:lpwstr>2:00" showPrintedBy="false" showPrintDate="false" language="cs" ApplicationVersion="Microsoft PowerPoint, 15.0" addinVersion="5.8.11.0" template="CSOB"&gt;&lt;history bulk="false" class="Veřejné" code="C0" user="UHLÍŘOVÁ Pavla" date="2017-05-30T13:05:31.27</vt:lpwstr>
  </property>
  <property fmtid="{D5CDD505-2E9C-101B-9397-08002B2CF9AE}" pid="4" name="CSOB-DocumentTagging.ClassificationMark.P02">
    <vt:lpwstr>98845+02:00" note="Letní brigáda ČSOB Tábor" /&gt;&lt;recipients /&gt;&lt;documentOwners /&gt;&lt;/ClassificationMark&gt;</vt:lpwstr>
  </property>
  <property fmtid="{D5CDD505-2E9C-101B-9397-08002B2CF9AE}" pid="5" name="CSOB-DocumentTagging.ClassificationMark">
    <vt:lpwstr>￼PARTS:3</vt:lpwstr>
  </property>
  <property fmtid="{D5CDD505-2E9C-101B-9397-08002B2CF9AE}" pid="6" name="CSOB-DocumentClasification">
    <vt:lpwstr>Veřejné</vt:lpwstr>
  </property>
  <property fmtid="{D5CDD505-2E9C-101B-9397-08002B2CF9AE}" pid="7" name="CSOB-DLP">
    <vt:lpwstr>CSOB-DLP:TAGPublic</vt:lpwstr>
  </property>
</Properties>
</file>